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48" r:id="rId5"/>
  </p:sldMasterIdLst>
  <p:notesMasterIdLst>
    <p:notesMasterId r:id="rId22"/>
  </p:notesMasterIdLst>
  <p:sldIdLst>
    <p:sldId id="256" r:id="rId6"/>
    <p:sldId id="257" r:id="rId7"/>
    <p:sldId id="370" r:id="rId8"/>
    <p:sldId id="261" r:id="rId9"/>
    <p:sldId id="382" r:id="rId10"/>
    <p:sldId id="383" r:id="rId11"/>
    <p:sldId id="380" r:id="rId12"/>
    <p:sldId id="391" r:id="rId13"/>
    <p:sldId id="384" r:id="rId14"/>
    <p:sldId id="392" r:id="rId15"/>
    <p:sldId id="390" r:id="rId16"/>
    <p:sldId id="388" r:id="rId17"/>
    <p:sldId id="385" r:id="rId18"/>
    <p:sldId id="389" r:id="rId19"/>
    <p:sldId id="387" r:id="rId20"/>
    <p:sldId id="364" r:id="rId21"/>
  </p:sldIdLst>
  <p:sldSz cx="12188825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7D4B1F-03B4-7D43-82F6-256F21FC940B}" v="111" dt="2022-08-31T13:09:08.1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92"/>
    <p:restoredTop sz="94607"/>
  </p:normalViewPr>
  <p:slideViewPr>
    <p:cSldViewPr snapToGrid="0" snapToObjects="1">
      <p:cViewPr varScale="1">
        <p:scale>
          <a:sx n="133" d="100"/>
          <a:sy n="133" d="100"/>
        </p:scale>
        <p:origin x="224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g>
</file>

<file path=ppt/media/image10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g>
</file>

<file path=ppt/media/image20.jpeg>
</file>

<file path=ppt/media/image21.png>
</file>

<file path=ppt/media/image22.tiff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g>
</file>

<file path=ppt/media/image4.jp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94ECE98-3B20-4F4A-9B9C-E43A6F42C307}" type="datetimeFigureOut">
              <a:rPr lang="en-US" smtClean="0"/>
              <a:t>8/31/22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C7398D-A3C2-2D4A-BB3F-7B427B5B3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0124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Discuss alignment with full value of vaccine </a:t>
            </a:r>
            <a:r>
              <a:rPr lang="en-US" dirty="0" err="1"/>
              <a:t>asseseement</a:t>
            </a:r>
            <a:endParaRPr lang="en-US" dirty="0"/>
          </a:p>
          <a:p>
            <a:r>
              <a:rPr lang="en-US" dirty="0"/>
              <a:t>End up with vaccines that are not within the spec required.  E.g. (dengue or malaria – forgot need to check)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7C7398D-A3C2-2D4A-BB3F-7B427B5B32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969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057612B-FDD8-4967-9018-DCF31AA2C5E3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322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ndard_Slide_Dark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andard_Slide_Dark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tandard_Slide_Dark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9441" y="279132"/>
            <a:ext cx="9480857" cy="62323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aseline="0">
                <a:solidFill>
                  <a:schemeClr val="bg1"/>
                </a:solidFill>
                <a:latin typeface="Constantia" panose="02030602050306030303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440" y="1477818"/>
            <a:ext cx="10969943" cy="48213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 baseline="0">
                <a:latin typeface="Corbel" panose="020B0503020204020204" pitchFamily="34" charset="0"/>
              </a:defRPr>
            </a:lvl1pPr>
          </a:lstStyle>
          <a:p>
            <a:pPr fontAlgn="t"/>
            <a:r>
              <a:rPr lang="en-US" sz="2400" b="1" i="0" baseline="0" dirty="0">
                <a:solidFill>
                  <a:schemeClr val="tx1"/>
                </a:solidFill>
                <a:latin typeface="open sans" charset="0"/>
              </a:rPr>
              <a:t>Body Header</a:t>
            </a:r>
          </a:p>
          <a:p>
            <a:r>
              <a:rPr lang="en-US" sz="2400" b="0" i="0" baseline="0" dirty="0">
                <a:solidFill>
                  <a:schemeClr val="tx1"/>
                </a:solidFill>
                <a:latin typeface="open sans" charset="0"/>
              </a:rPr>
              <a:t>Body text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9013" y="635635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5BBFC-F8AB-4F99-B558-DEBF12561351}" type="slidenum">
              <a:rPr lang="en-GB" smtClean="0"/>
              <a:t>‹#›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01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50866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_Slide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09440" y="1477818"/>
            <a:ext cx="10969943" cy="482138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 i="0" baseline="0">
                <a:latin typeface="Corbel" panose="020B0503020204020204" pitchFamily="34" charset="0"/>
              </a:defRPr>
            </a:lvl1pPr>
          </a:lstStyle>
          <a:p>
            <a:pPr fontAlgn="t"/>
            <a:r>
              <a:rPr lang="en-US" sz="2400" b="1" i="0" baseline="0" dirty="0">
                <a:solidFill>
                  <a:schemeClr val="tx1"/>
                </a:solidFill>
                <a:latin typeface="open sans" charset="0"/>
              </a:rPr>
              <a:t>Body Header</a:t>
            </a:r>
          </a:p>
          <a:p>
            <a:r>
              <a:rPr lang="en-US" sz="2400" b="0" i="0" baseline="0" dirty="0">
                <a:solidFill>
                  <a:schemeClr val="tx1"/>
                </a:solidFill>
                <a:latin typeface="open sans" charset="0"/>
              </a:rPr>
              <a:t>Body text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609441" y="279132"/>
            <a:ext cx="9417061" cy="62323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aseline="0">
                <a:solidFill>
                  <a:schemeClr val="bg1"/>
                </a:solidFill>
                <a:latin typeface="Constantia" panose="02030602050306030303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9013" y="635635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5BBFC-F8AB-4F99-B558-DEBF12561351}" type="slidenum">
              <a:rPr lang="en-GB" smtClean="0"/>
              <a:t>‹#›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01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_Slide_Dark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1491919"/>
            <a:ext cx="6813892" cy="4807281"/>
          </a:xfrm>
          <a:prstGeom prst="rect">
            <a:avLst/>
          </a:prstGeom>
        </p:spPr>
        <p:txBody>
          <a:bodyPr/>
          <a:lstStyle>
            <a:lvl1pPr>
              <a:defRPr sz="2400" baseline="0">
                <a:latin typeface="Corbel" panose="020B0503020204020204" pitchFamily="34" charset="0"/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442" y="1491919"/>
            <a:ext cx="4010039" cy="4807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latin typeface="Corbel" panose="020B0503020204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fontAlgn="t"/>
            <a:r>
              <a:rPr lang="en-US" sz="2400" b="1" i="0" baseline="0" dirty="0">
                <a:solidFill>
                  <a:schemeClr val="tx1"/>
                </a:solidFill>
                <a:latin typeface="open sans" charset="0"/>
              </a:rPr>
              <a:t>Body Header</a:t>
            </a:r>
          </a:p>
          <a:p>
            <a:r>
              <a:rPr lang="en-US" sz="2400" b="0" i="0" baseline="0" dirty="0">
                <a:solidFill>
                  <a:schemeClr val="tx1"/>
                </a:solidFill>
                <a:latin typeface="open sans" charset="0"/>
              </a:rPr>
              <a:t>Body text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609442" y="279132"/>
            <a:ext cx="9470224" cy="62323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aseline="0">
                <a:solidFill>
                  <a:schemeClr val="bg1"/>
                </a:solidFill>
                <a:latin typeface="Constantia" panose="02030602050306030303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9013" y="635635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5BBFC-F8AB-4F99-B558-DEBF12561351}" type="slidenum">
              <a:rPr lang="en-GB" smtClean="0"/>
              <a:t>‹#›</a:t>
            </a:fld>
            <a:endParaRPr lang="en-GB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01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8724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lumn_Slide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1491919"/>
            <a:ext cx="6813892" cy="4807281"/>
          </a:xfrm>
          <a:prstGeom prst="rect">
            <a:avLst/>
          </a:prstGeom>
        </p:spPr>
        <p:txBody>
          <a:bodyPr/>
          <a:lstStyle>
            <a:lvl1pPr>
              <a:defRPr sz="2400" baseline="0">
                <a:latin typeface="Corbel" panose="020B0503020204020204" pitchFamily="34" charset="0"/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09442" y="1491919"/>
            <a:ext cx="4010039" cy="480728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aseline="0">
                <a:latin typeface="Corbel" panose="020B0503020204020204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fontAlgn="t"/>
            <a:r>
              <a:rPr lang="en-US" sz="2400" b="1" i="0" baseline="0" dirty="0">
                <a:solidFill>
                  <a:schemeClr val="tx1"/>
                </a:solidFill>
                <a:latin typeface="open sans" charset="0"/>
              </a:rPr>
              <a:t>Body Header</a:t>
            </a:r>
          </a:p>
          <a:p>
            <a:r>
              <a:rPr lang="en-US" sz="2400" b="0" i="0" baseline="0" dirty="0">
                <a:solidFill>
                  <a:schemeClr val="tx1"/>
                </a:solidFill>
                <a:latin typeface="open sans" charset="0"/>
              </a:rPr>
              <a:t>Body text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609441" y="279132"/>
            <a:ext cx="10195579" cy="623236"/>
          </a:xfrm>
          <a:prstGeom prst="rect">
            <a:avLst/>
          </a:prstGeom>
        </p:spPr>
        <p:txBody>
          <a:bodyPr>
            <a:normAutofit/>
          </a:bodyPr>
          <a:lstStyle>
            <a:lvl1pPr algn="l">
              <a:defRPr sz="3200" baseline="0">
                <a:solidFill>
                  <a:schemeClr val="bg1"/>
                </a:solidFill>
                <a:latin typeface="Constantia" panose="02030602050306030303" pitchFamily="18" charset="0"/>
              </a:defRPr>
            </a:lvl1pPr>
          </a:lstStyle>
          <a:p>
            <a:r>
              <a:rPr lang="en-US" dirty="0"/>
              <a:t>Slide Title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7013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09013" y="6356350"/>
            <a:ext cx="2741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5BBFC-F8AB-4F99-B558-DEBF12561351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26457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8" r:id="rId2"/>
    <p:sldLayoutId id="2147483650" r:id="rId3"/>
    <p:sldLayoutId id="2147483663" r:id="rId4"/>
    <p:sldLayoutId id="2147483656" r:id="rId5"/>
    <p:sldLayoutId id="2147483665" r:id="rId6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baseline="0">
          <a:solidFill>
            <a:schemeClr val="bg2"/>
          </a:solidFill>
          <a:latin typeface="merriweather" charset="0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jpeg"/><Relationship Id="rId3" Type="http://schemas.openxmlformats.org/officeDocument/2006/relationships/image" Target="../media/image23.jpeg"/><Relationship Id="rId7" Type="http://schemas.openxmlformats.org/officeDocument/2006/relationships/image" Target="../media/image27.jpeg"/><Relationship Id="rId12" Type="http://schemas.openxmlformats.org/officeDocument/2006/relationships/image" Target="../media/image7.jpe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jpeg"/><Relationship Id="rId11" Type="http://schemas.openxmlformats.org/officeDocument/2006/relationships/image" Target="../media/image6.png"/><Relationship Id="rId5" Type="http://schemas.openxmlformats.org/officeDocument/2006/relationships/image" Target="../media/image25.jpeg"/><Relationship Id="rId10" Type="http://schemas.openxmlformats.org/officeDocument/2006/relationships/image" Target="../media/image5.png"/><Relationship Id="rId4" Type="http://schemas.openxmlformats.org/officeDocument/2006/relationships/image" Target="../media/image24.jpeg"/><Relationship Id="rId9" Type="http://schemas.openxmlformats.org/officeDocument/2006/relationships/image" Target="../media/image29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75D012E-4486-EF32-D797-16DE958B3F45}"/>
              </a:ext>
            </a:extLst>
          </p:cNvPr>
          <p:cNvSpPr txBox="1"/>
          <p:nvPr/>
        </p:nvSpPr>
        <p:spPr>
          <a:xfrm>
            <a:off x="1502154" y="1469516"/>
            <a:ext cx="9668055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400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Potential health and economic impact of paediatric vaccination using next generation influenza vaccines in Kenya: a modelling study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E498DE-685E-DCBF-432E-41F27F990830}"/>
              </a:ext>
            </a:extLst>
          </p:cNvPr>
          <p:cNvSpPr txBox="1"/>
          <p:nvPr/>
        </p:nvSpPr>
        <p:spPr>
          <a:xfrm>
            <a:off x="3048017" y="4557487"/>
            <a:ext cx="609279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Naomi R </a:t>
            </a:r>
            <a:r>
              <a:rPr lang="en-GB" sz="1600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Waterlow</a:t>
            </a:r>
            <a:r>
              <a:rPr lang="en-GB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Sreejith Radhakrishnan, Jeanette </a:t>
            </a:r>
            <a:r>
              <a:rPr lang="en-GB" sz="1600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Dawa</a:t>
            </a:r>
            <a:r>
              <a:rPr lang="en-GB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Edwin van Leeuwen, Philipp </a:t>
            </a:r>
            <a:r>
              <a:rPr lang="en-GB" sz="1600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Lambach</a:t>
            </a:r>
            <a:r>
              <a:rPr lang="en-GB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Joseph </a:t>
            </a:r>
            <a:r>
              <a:rPr lang="en-GB" sz="1600" b="0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Bresee</a:t>
            </a:r>
            <a:r>
              <a:rPr lang="en-GB" sz="1600" b="0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Marie Mazur, Rosalind M Eggo, Mark Jit</a:t>
            </a:r>
            <a:endParaRPr lang="en-US" sz="1600" dirty="0">
              <a:solidFill>
                <a:schemeClr val="bg1"/>
              </a:solidFill>
            </a:endParaRPr>
          </a:p>
        </p:txBody>
      </p:sp>
      <p:pic>
        <p:nvPicPr>
          <p:cNvPr id="9" name="Picture 6">
            <a:extLst>
              <a:ext uri="{FF2B5EF4-FFF2-40B4-BE49-F238E27FC236}">
                <a16:creationId xmlns:a16="http://schemas.microsoft.com/office/drawing/2014/main" id="{9A5DAED7-9E7A-784E-9999-03A8E1046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810799" y="5568397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8" descr="Centers for Disease Control and Prevention - Wikipedia">
            <a:extLst>
              <a:ext uri="{FF2B5EF4-FFF2-40B4-BE49-F238E27FC236}">
                <a16:creationId xmlns:a16="http://schemas.microsoft.com/office/drawing/2014/main" id="{BE4D7AF7-F86B-A8FE-9D9D-6E42E5557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36759" y="5588945"/>
            <a:ext cx="1263354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B0BD8D90-0C04-356C-127F-7FFBAD5E9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55241" y="5463839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4277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A3A9A-C964-8E88-476D-367827602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Infections over time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1100F25-9D0C-C441-0BB1-11AB3F2404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676"/>
          <a:stretch/>
        </p:blipFill>
        <p:spPr bwMode="auto">
          <a:xfrm>
            <a:off x="465833" y="1839703"/>
            <a:ext cx="11449659" cy="3448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FE50C4-0392-F247-0A31-59AFBF8FB0EA}"/>
              </a:ext>
            </a:extLst>
          </p:cNvPr>
          <p:cNvSpPr txBox="1"/>
          <p:nvPr/>
        </p:nvSpPr>
        <p:spPr>
          <a:xfrm>
            <a:off x="6448926" y="6102417"/>
            <a:ext cx="527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…. Not the same number of vaccines in each scenario!</a:t>
            </a:r>
          </a:p>
        </p:txBody>
      </p:sp>
    </p:spTree>
    <p:extLst>
      <p:ext uri="{BB962C8B-B14F-4D97-AF65-F5344CB8AC3E}">
        <p14:creationId xmlns:p14="http://schemas.microsoft.com/office/powerpoint/2010/main" val="1483687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F1B1AE-B013-393E-388E-C72BD2691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Aside – infection-derived immunity?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9FA2708E-E119-F7C8-7422-1B1C2B2371D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2595" y="1092953"/>
            <a:ext cx="8474329" cy="5625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2112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2E383-43D8-F5DC-FFAE-888DBE03F5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 Economic analysis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9FCFA9C-D434-8887-FF95-950F8B66FF9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610" y="1477963"/>
            <a:ext cx="8698843" cy="48212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30067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94BC6C-5B97-9D3A-AA4A-D50DD947A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All scenarios can be cost-effective, threshold dependent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69B87BAF-4021-C328-4699-C6675A98F9F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52293" r="-1795"/>
          <a:stretch/>
        </p:blipFill>
        <p:spPr bwMode="auto">
          <a:xfrm>
            <a:off x="689411" y="1364410"/>
            <a:ext cx="10810002" cy="5066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7168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>
            <a:extLst>
              <a:ext uri="{FF2B5EF4-FFF2-40B4-BE49-F238E27FC236}">
                <a16:creationId xmlns:a16="http://schemas.microsoft.com/office/drawing/2014/main" id="{3491E1F0-2F6B-7090-2D26-83C73ED596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979"/>
          <a:stretch/>
        </p:blipFill>
        <p:spPr bwMode="auto">
          <a:xfrm>
            <a:off x="195555" y="1257894"/>
            <a:ext cx="7379528" cy="2506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7713289C-D057-0156-1F20-87DFFBA33A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66" t="33777" b="32463"/>
          <a:stretch/>
        </p:blipFill>
        <p:spPr bwMode="auto">
          <a:xfrm>
            <a:off x="1549668" y="3907856"/>
            <a:ext cx="4090736" cy="2806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0C8EC5F-5166-179D-D003-7023CFCEDD6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3436" r="49431" b="33959"/>
          <a:stretch/>
        </p:blipFill>
        <p:spPr bwMode="auto">
          <a:xfrm>
            <a:off x="7664480" y="1257894"/>
            <a:ext cx="3962838" cy="2550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7D2BF804-20DA-F483-3018-D0C60E383B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240" r="48764"/>
          <a:stretch/>
        </p:blipFill>
        <p:spPr bwMode="auto">
          <a:xfrm>
            <a:off x="5811211" y="3808858"/>
            <a:ext cx="4210684" cy="2770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50DD6819-64C4-BD81-AC5C-F5179716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All scenarios can be cost-effective, threshold dependent</a:t>
            </a:r>
          </a:p>
        </p:txBody>
      </p:sp>
    </p:spTree>
    <p:extLst>
      <p:ext uri="{BB962C8B-B14F-4D97-AF65-F5344CB8AC3E}">
        <p14:creationId xmlns:p14="http://schemas.microsoft.com/office/powerpoint/2010/main" val="2583644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246C9-08C9-0080-24F1-EFF49D1CC3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Expanding to other countries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63E8D0-B04B-1CA6-47A6-CE865DF2C2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123" y="1280220"/>
            <a:ext cx="6788140" cy="48199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B1C8F3C-D98C-30D7-749A-374162951E70}"/>
              </a:ext>
            </a:extLst>
          </p:cNvPr>
          <p:cNvSpPr txBox="1"/>
          <p:nvPr/>
        </p:nvSpPr>
        <p:spPr>
          <a:xfrm>
            <a:off x="1013288" y="6003521"/>
            <a:ext cx="1639253" cy="3692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99" dirty="0"/>
              <a:t>(</a:t>
            </a:r>
            <a:r>
              <a:rPr lang="en-US" sz="1799" dirty="0" err="1"/>
              <a:t>Baguelin</a:t>
            </a:r>
            <a:r>
              <a:rPr lang="en-US" sz="1799" dirty="0"/>
              <a:t> 2013)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4C475712-B95A-B0D9-3EFD-3BA79538EFF0}"/>
              </a:ext>
            </a:extLst>
          </p:cNvPr>
          <p:cNvGraphicFramePr>
            <a:graphicFrameLocks noGrp="1"/>
          </p:cNvGraphicFramePr>
          <p:nvPr/>
        </p:nvGraphicFramePr>
        <p:xfrm>
          <a:off x="6955263" y="1930046"/>
          <a:ext cx="4923792" cy="29659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1264">
                  <a:extLst>
                    <a:ext uri="{9D8B030D-6E8A-4147-A177-3AD203B41FA5}">
                      <a16:colId xmlns:a16="http://schemas.microsoft.com/office/drawing/2014/main" val="554076283"/>
                    </a:ext>
                  </a:extLst>
                </a:gridCol>
                <a:gridCol w="1641264">
                  <a:extLst>
                    <a:ext uri="{9D8B030D-6E8A-4147-A177-3AD203B41FA5}">
                      <a16:colId xmlns:a16="http://schemas.microsoft.com/office/drawing/2014/main" val="2383757597"/>
                    </a:ext>
                  </a:extLst>
                </a:gridCol>
                <a:gridCol w="1641264">
                  <a:extLst>
                    <a:ext uri="{9D8B030D-6E8A-4147-A177-3AD203B41FA5}">
                      <a16:colId xmlns:a16="http://schemas.microsoft.com/office/drawing/2014/main" val="676356800"/>
                    </a:ext>
                  </a:extLst>
                </a:gridCol>
              </a:tblGrid>
              <a:tr h="370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Age group</a:t>
                      </a:r>
                      <a:endParaRPr lang="en-GB" sz="3200" dirty="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Low Risk Coverage</a:t>
                      </a:r>
                      <a:endParaRPr lang="en-GB" sz="3200" dirty="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High Risk Coverage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extLst>
                  <a:ext uri="{0D108BD9-81ED-4DB2-BD59-A6C34878D82A}">
                    <a16:rowId xmlns:a16="http://schemas.microsoft.com/office/drawing/2014/main" val="1531552188"/>
                  </a:ext>
                </a:extLst>
              </a:tr>
              <a:tr h="370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&lt;1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0.449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extLst>
                  <a:ext uri="{0D108BD9-81ED-4DB2-BD59-A6C34878D82A}">
                    <a16:rowId xmlns:a16="http://schemas.microsoft.com/office/drawing/2014/main" val="3818736625"/>
                  </a:ext>
                </a:extLst>
              </a:tr>
              <a:tr h="370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1-4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0.438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0.449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extLst>
                  <a:ext uri="{0D108BD9-81ED-4DB2-BD59-A6C34878D82A}">
                    <a16:rowId xmlns:a16="http://schemas.microsoft.com/office/drawing/2014/main" val="895128156"/>
                  </a:ext>
                </a:extLst>
              </a:tr>
              <a:tr h="370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5-14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0.604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0.449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extLst>
                  <a:ext uri="{0D108BD9-81ED-4DB2-BD59-A6C34878D82A}">
                    <a16:rowId xmlns:a16="http://schemas.microsoft.com/office/drawing/2014/main" val="1806616547"/>
                  </a:ext>
                </a:extLst>
              </a:tr>
              <a:tr h="370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15-24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0.604</a:t>
                      </a:r>
                      <a:endParaRPr lang="en-GB" sz="3200" dirty="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0.449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extLst>
                  <a:ext uri="{0D108BD9-81ED-4DB2-BD59-A6C34878D82A}">
                    <a16:rowId xmlns:a16="http://schemas.microsoft.com/office/drawing/2014/main" val="3133873398"/>
                  </a:ext>
                </a:extLst>
              </a:tr>
              <a:tr h="370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25-44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0.449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extLst>
                  <a:ext uri="{0D108BD9-81ED-4DB2-BD59-A6C34878D82A}">
                    <a16:rowId xmlns:a16="http://schemas.microsoft.com/office/drawing/2014/main" val="994020558"/>
                  </a:ext>
                </a:extLst>
              </a:tr>
              <a:tr h="370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45-64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0.449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extLst>
                  <a:ext uri="{0D108BD9-81ED-4DB2-BD59-A6C34878D82A}">
                    <a16:rowId xmlns:a16="http://schemas.microsoft.com/office/drawing/2014/main" val="3656761811"/>
                  </a:ext>
                </a:extLst>
              </a:tr>
              <a:tr h="37074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65+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0.724</a:t>
                      </a:r>
                      <a:endParaRPr lang="en-GB" sz="3200">
                        <a:effectLst/>
                      </a:endParaRPr>
                    </a:p>
                  </a:txBody>
                  <a:tcPr marL="63483" marR="63483" marT="63483" marB="63483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0.724</a:t>
                      </a:r>
                      <a:endParaRPr lang="en-GB" sz="3200" dirty="0">
                        <a:effectLst/>
                      </a:endParaRPr>
                    </a:p>
                  </a:txBody>
                  <a:tcPr marL="63483" marR="63483" marT="63483" marB="63483"/>
                </a:tc>
                <a:extLst>
                  <a:ext uri="{0D108BD9-81ED-4DB2-BD59-A6C34878D82A}">
                    <a16:rowId xmlns:a16="http://schemas.microsoft.com/office/drawing/2014/main" val="23148956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20672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58CA3-B2C9-EC4C-8A2A-AD681B51D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527" y="174654"/>
            <a:ext cx="9480857" cy="623074"/>
          </a:xfrm>
        </p:spPr>
        <p:txBody>
          <a:bodyPr>
            <a:normAutofit/>
          </a:bodyPr>
          <a:lstStyle/>
          <a:p>
            <a:r>
              <a:rPr lang="en-GB" dirty="0"/>
              <a:t>Thanks!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6C7E6F-640B-4379-8BBC-8D742003B40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/>
          <a:stretch/>
        </p:blipFill>
        <p:spPr>
          <a:xfrm>
            <a:off x="970671" y="1135754"/>
            <a:ext cx="1224510" cy="12596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FC5B69-92DA-4A0D-9B62-165FD5B6B2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2271" y="2611539"/>
            <a:ext cx="1186710" cy="12596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F3E00C34-8605-4761-8803-5013E224E130}"/>
              </a:ext>
            </a:extLst>
          </p:cNvPr>
          <p:cNvSpPr txBox="1">
            <a:spLocks/>
          </p:cNvSpPr>
          <p:nvPr/>
        </p:nvSpPr>
        <p:spPr>
          <a:xfrm>
            <a:off x="2441238" y="4262782"/>
            <a:ext cx="4142783" cy="1865054"/>
          </a:xfrm>
          <a:prstGeom prst="rect">
            <a:avLst/>
          </a:prstGeom>
        </p:spPr>
        <p:txBody>
          <a:bodyPr>
            <a:noAutofit/>
          </a:bodyPr>
          <a:lstStyle>
            <a:lvl1pPr algn="l" defTabSz="342991" rtl="0" eaLnBrk="1" latinLnBrk="0" hangingPunct="1">
              <a:spcBef>
                <a:spcPct val="0"/>
              </a:spcBef>
              <a:buNone/>
              <a:defRPr sz="2401" kern="1200" baseline="0">
                <a:solidFill>
                  <a:schemeClr val="bg1"/>
                </a:solidFill>
                <a:latin typeface="merriweather" charset="0"/>
                <a:ea typeface="+mj-ea"/>
                <a:cs typeface="+mj-cs"/>
              </a:defRPr>
            </a:lvl1pPr>
          </a:lstStyle>
          <a:p>
            <a:endParaRPr lang="en-GB" sz="1600" dirty="0">
              <a:solidFill>
                <a:schemeClr val="tx2">
                  <a:lumMod val="75000"/>
                </a:schemeClr>
              </a:solidFill>
              <a:latin typeface="Helvetica Light" panose="020B0403020202020204" pitchFamily="34" charset="0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11CE911-D253-4483-AB03-51643F3E3D1E}"/>
              </a:ext>
            </a:extLst>
          </p:cNvPr>
          <p:cNvSpPr txBox="1">
            <a:spLocks/>
          </p:cNvSpPr>
          <p:nvPr/>
        </p:nvSpPr>
        <p:spPr>
          <a:xfrm>
            <a:off x="2231627" y="1269452"/>
            <a:ext cx="2670565" cy="845441"/>
          </a:xfrm>
          <a:prstGeom prst="rect">
            <a:avLst/>
          </a:prstGeom>
        </p:spPr>
        <p:txBody>
          <a:bodyPr>
            <a:noAutofit/>
          </a:bodyPr>
          <a:lstStyle>
            <a:lvl1pPr algn="l" defTabSz="342991" rtl="0" eaLnBrk="1" latinLnBrk="0" hangingPunct="1">
              <a:spcBef>
                <a:spcPct val="0"/>
              </a:spcBef>
              <a:buNone/>
              <a:defRPr sz="2401" kern="1200" baseline="0">
                <a:solidFill>
                  <a:schemeClr val="bg1"/>
                </a:solidFill>
                <a:latin typeface="merriweather" charset="0"/>
                <a:ea typeface="+mj-ea"/>
                <a:cs typeface="+mj-cs"/>
              </a:defRPr>
            </a:lvl1pPr>
          </a:lstStyle>
          <a:p>
            <a:r>
              <a:rPr lang="en-GB" sz="1600" b="1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Mark Jit</a:t>
            </a:r>
          </a:p>
          <a:p>
            <a:r>
              <a:rPr lang="en-GB" sz="1600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Professor of Vaccine Epidemiology, LSHTM</a:t>
            </a:r>
          </a:p>
        </p:txBody>
      </p:sp>
      <p:pic>
        <p:nvPicPr>
          <p:cNvPr id="6" name="Picture 5" descr="A person smiling at the camera&#10;&#10;Description automatically generated with medium confidence">
            <a:extLst>
              <a:ext uri="{FF2B5EF4-FFF2-40B4-BE49-F238E27FC236}">
                <a16:creationId xmlns:a16="http://schemas.microsoft.com/office/drawing/2014/main" id="{95F90D2A-051A-49F5-89B3-89A00A02ADD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50578" y="4087323"/>
            <a:ext cx="1259672" cy="12596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F045BE2-AC03-4688-83AE-D255E439185B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50578" y="5563109"/>
            <a:ext cx="1259672" cy="12596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0" name="Picture 19" descr="A person with the arms crossed&#10;&#10;Description automatically generated with low confidence">
            <a:extLst>
              <a:ext uri="{FF2B5EF4-FFF2-40B4-BE49-F238E27FC236}">
                <a16:creationId xmlns:a16="http://schemas.microsoft.com/office/drawing/2014/main" id="{75FA8CCA-03C8-5F0E-8F12-D89A5EE21ED6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02470" y="2602199"/>
            <a:ext cx="1259671" cy="12596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Picture 20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0008D6D3-E0A7-EC1F-29A1-131B4B8A5534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02469" y="1144599"/>
            <a:ext cx="1259672" cy="125967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Picture 2" descr="Joseph Bresee - Influenza Pandemics - The Task Force for Global Health">
            <a:extLst>
              <a:ext uri="{FF2B5EF4-FFF2-40B4-BE49-F238E27FC236}">
                <a16:creationId xmlns:a16="http://schemas.microsoft.com/office/drawing/2014/main" id="{3D40CDC0-35D0-090F-25A0-00A2E0D6A4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68316" y="5517401"/>
            <a:ext cx="1127979" cy="1259672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4" descr="Marie Mazur, PHARM.D - PIVI">
            <a:extLst>
              <a:ext uri="{FF2B5EF4-FFF2-40B4-BE49-F238E27FC236}">
                <a16:creationId xmlns:a16="http://schemas.microsoft.com/office/drawing/2014/main" id="{4DE8E8F1-569E-546C-AF3D-50FF839D9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302469" y="4059800"/>
            <a:ext cx="1259672" cy="1259672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itle 1">
            <a:extLst>
              <a:ext uri="{FF2B5EF4-FFF2-40B4-BE49-F238E27FC236}">
                <a16:creationId xmlns:a16="http://schemas.microsoft.com/office/drawing/2014/main" id="{E140532D-7CF2-E076-14CF-040A74B2C3E2}"/>
              </a:ext>
            </a:extLst>
          </p:cNvPr>
          <p:cNvSpPr txBox="1">
            <a:spLocks/>
          </p:cNvSpPr>
          <p:nvPr/>
        </p:nvSpPr>
        <p:spPr>
          <a:xfrm>
            <a:off x="2287146" y="2745967"/>
            <a:ext cx="3119903" cy="845441"/>
          </a:xfrm>
          <a:prstGeom prst="rect">
            <a:avLst/>
          </a:prstGeom>
        </p:spPr>
        <p:txBody>
          <a:bodyPr>
            <a:noAutofit/>
          </a:bodyPr>
          <a:lstStyle>
            <a:lvl1pPr algn="l" defTabSz="342991" rtl="0" eaLnBrk="1" latinLnBrk="0" hangingPunct="1">
              <a:spcBef>
                <a:spcPct val="0"/>
              </a:spcBef>
              <a:buNone/>
              <a:defRPr sz="2401" kern="1200" baseline="0">
                <a:solidFill>
                  <a:schemeClr val="bg1"/>
                </a:solidFill>
                <a:latin typeface="merriweather" charset="0"/>
                <a:ea typeface="+mj-ea"/>
                <a:cs typeface="+mj-cs"/>
              </a:defRPr>
            </a:lvl1pPr>
          </a:lstStyle>
          <a:p>
            <a:r>
              <a:rPr lang="en-GB" sz="1600" b="1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Rosalind Eggo</a:t>
            </a:r>
          </a:p>
          <a:p>
            <a:r>
              <a:rPr lang="en-GB" sz="1600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Associate Professor, LSHTM</a:t>
            </a:r>
          </a:p>
          <a:p>
            <a:r>
              <a:rPr lang="en-GB" sz="1600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Honorary position in Vaccine Evaluation, UKHSA</a:t>
            </a:r>
          </a:p>
          <a:p>
            <a:r>
              <a:rPr lang="en-GB" sz="1600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HDR UK Innovation Fellow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78EB889F-3630-F84F-0551-253D787BAC02}"/>
              </a:ext>
            </a:extLst>
          </p:cNvPr>
          <p:cNvSpPr txBox="1">
            <a:spLocks/>
          </p:cNvSpPr>
          <p:nvPr/>
        </p:nvSpPr>
        <p:spPr>
          <a:xfrm>
            <a:off x="2287146" y="4203233"/>
            <a:ext cx="2670565" cy="845441"/>
          </a:xfrm>
          <a:prstGeom prst="rect">
            <a:avLst/>
          </a:prstGeom>
        </p:spPr>
        <p:txBody>
          <a:bodyPr>
            <a:noAutofit/>
          </a:bodyPr>
          <a:lstStyle>
            <a:lvl1pPr algn="l" defTabSz="342991" rtl="0" eaLnBrk="1" latinLnBrk="0" hangingPunct="1">
              <a:spcBef>
                <a:spcPct val="0"/>
              </a:spcBef>
              <a:buNone/>
              <a:defRPr sz="2401" kern="1200" baseline="0">
                <a:solidFill>
                  <a:schemeClr val="bg1"/>
                </a:solidFill>
                <a:latin typeface="merriweather" charset="0"/>
                <a:ea typeface="+mj-ea"/>
                <a:cs typeface="+mj-cs"/>
              </a:defRPr>
            </a:lvl1pPr>
          </a:lstStyle>
          <a:p>
            <a:r>
              <a:rPr lang="en-GB" sz="1600" b="1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Naomi Waterlow</a:t>
            </a:r>
          </a:p>
          <a:p>
            <a:r>
              <a:rPr lang="en-GB" sz="1600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Research Fellow, LSHTM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A10FF85D-B032-778B-48FA-7685AC4BE308}"/>
              </a:ext>
            </a:extLst>
          </p:cNvPr>
          <p:cNvSpPr txBox="1">
            <a:spLocks/>
          </p:cNvSpPr>
          <p:nvPr/>
        </p:nvSpPr>
        <p:spPr>
          <a:xfrm>
            <a:off x="2441238" y="5698999"/>
            <a:ext cx="2670565" cy="845441"/>
          </a:xfrm>
          <a:prstGeom prst="rect">
            <a:avLst/>
          </a:prstGeom>
        </p:spPr>
        <p:txBody>
          <a:bodyPr>
            <a:noAutofit/>
          </a:bodyPr>
          <a:lstStyle>
            <a:lvl1pPr algn="l" defTabSz="342991" rtl="0" eaLnBrk="1" latinLnBrk="0" hangingPunct="1">
              <a:spcBef>
                <a:spcPct val="0"/>
              </a:spcBef>
              <a:buNone/>
              <a:defRPr sz="2401" kern="1200" baseline="0">
                <a:solidFill>
                  <a:schemeClr val="bg1"/>
                </a:solidFill>
                <a:latin typeface="merriweather" charset="0"/>
                <a:ea typeface="+mj-ea"/>
                <a:cs typeface="+mj-cs"/>
              </a:defRPr>
            </a:lvl1pPr>
          </a:lstStyle>
          <a:p>
            <a:r>
              <a:rPr lang="en-GB" sz="1600" b="1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Sreejith Radhakrishnan</a:t>
            </a:r>
          </a:p>
          <a:p>
            <a:r>
              <a:rPr lang="en-GB" sz="1600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Research Fellow, LSHTM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2E101C5E-A1A2-E5E1-95AA-503573DA4B16}"/>
              </a:ext>
            </a:extLst>
          </p:cNvPr>
          <p:cNvSpPr txBox="1">
            <a:spLocks/>
          </p:cNvSpPr>
          <p:nvPr/>
        </p:nvSpPr>
        <p:spPr>
          <a:xfrm>
            <a:off x="7891812" y="1351714"/>
            <a:ext cx="2670565" cy="845441"/>
          </a:xfrm>
          <a:prstGeom prst="rect">
            <a:avLst/>
          </a:prstGeom>
        </p:spPr>
        <p:txBody>
          <a:bodyPr>
            <a:noAutofit/>
          </a:bodyPr>
          <a:lstStyle>
            <a:lvl1pPr algn="l" defTabSz="342991" rtl="0" eaLnBrk="1" latinLnBrk="0" hangingPunct="1">
              <a:spcBef>
                <a:spcPct val="0"/>
              </a:spcBef>
              <a:buNone/>
              <a:defRPr sz="2401" kern="1200" baseline="0">
                <a:solidFill>
                  <a:schemeClr val="bg1"/>
                </a:solidFill>
                <a:latin typeface="merriweather" charset="0"/>
                <a:ea typeface="+mj-ea"/>
                <a:cs typeface="+mj-cs"/>
              </a:defRPr>
            </a:lvl1pPr>
          </a:lstStyle>
          <a:p>
            <a:r>
              <a:rPr lang="en-GB" sz="1600" b="1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Edwin van Leeuwen</a:t>
            </a:r>
          </a:p>
          <a:p>
            <a:r>
              <a:rPr lang="en-GB" sz="1600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UKHSA &amp; LSHTM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B2EBDE43-0A22-FD78-9EF6-85C152CD7258}"/>
              </a:ext>
            </a:extLst>
          </p:cNvPr>
          <p:cNvSpPr txBox="1">
            <a:spLocks/>
          </p:cNvSpPr>
          <p:nvPr/>
        </p:nvSpPr>
        <p:spPr>
          <a:xfrm>
            <a:off x="7891812" y="2743458"/>
            <a:ext cx="2670565" cy="845441"/>
          </a:xfrm>
          <a:prstGeom prst="rect">
            <a:avLst/>
          </a:prstGeom>
        </p:spPr>
        <p:txBody>
          <a:bodyPr>
            <a:noAutofit/>
          </a:bodyPr>
          <a:lstStyle>
            <a:lvl1pPr algn="l" defTabSz="342991" rtl="0" eaLnBrk="1" latinLnBrk="0" hangingPunct="1">
              <a:spcBef>
                <a:spcPct val="0"/>
              </a:spcBef>
              <a:buNone/>
              <a:defRPr sz="2401" kern="1200" baseline="0">
                <a:solidFill>
                  <a:schemeClr val="bg1"/>
                </a:solidFill>
                <a:latin typeface="merriweather" charset="0"/>
                <a:ea typeface="+mj-ea"/>
                <a:cs typeface="+mj-cs"/>
              </a:defRPr>
            </a:lvl1pPr>
          </a:lstStyle>
          <a:p>
            <a:r>
              <a:rPr lang="en-GB" sz="1600" b="1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Jeannette Dawa</a:t>
            </a:r>
          </a:p>
          <a:p>
            <a:r>
              <a:rPr lang="en-GB" sz="1600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Washington State University – Global Health Programs, Kenya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ED923EA6-F818-21F9-4A51-404DF06644BC}"/>
              </a:ext>
            </a:extLst>
          </p:cNvPr>
          <p:cNvSpPr txBox="1">
            <a:spLocks/>
          </p:cNvSpPr>
          <p:nvPr/>
        </p:nvSpPr>
        <p:spPr>
          <a:xfrm>
            <a:off x="7891811" y="4211210"/>
            <a:ext cx="2670565" cy="845441"/>
          </a:xfrm>
          <a:prstGeom prst="rect">
            <a:avLst/>
          </a:prstGeom>
        </p:spPr>
        <p:txBody>
          <a:bodyPr>
            <a:noAutofit/>
          </a:bodyPr>
          <a:lstStyle>
            <a:lvl1pPr algn="l" defTabSz="342991" rtl="0" eaLnBrk="1" latinLnBrk="0" hangingPunct="1">
              <a:spcBef>
                <a:spcPct val="0"/>
              </a:spcBef>
              <a:buNone/>
              <a:defRPr sz="2401" kern="1200" baseline="0">
                <a:solidFill>
                  <a:schemeClr val="bg1"/>
                </a:solidFill>
                <a:latin typeface="merriweather" charset="0"/>
                <a:ea typeface="+mj-ea"/>
                <a:cs typeface="+mj-cs"/>
              </a:defRPr>
            </a:lvl1pPr>
          </a:lstStyle>
          <a:p>
            <a:r>
              <a:rPr lang="en-GB" sz="1600" b="1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Marie Mazur</a:t>
            </a:r>
          </a:p>
          <a:p>
            <a:r>
              <a:rPr lang="en-GB" sz="1600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Taskforce for Global Health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B0D6D9A8-6DD0-27B1-4A47-872D1E6299FF}"/>
              </a:ext>
            </a:extLst>
          </p:cNvPr>
          <p:cNvSpPr txBox="1">
            <a:spLocks/>
          </p:cNvSpPr>
          <p:nvPr/>
        </p:nvSpPr>
        <p:spPr>
          <a:xfrm>
            <a:off x="7891811" y="5694924"/>
            <a:ext cx="2670565" cy="845441"/>
          </a:xfrm>
          <a:prstGeom prst="rect">
            <a:avLst/>
          </a:prstGeom>
        </p:spPr>
        <p:txBody>
          <a:bodyPr>
            <a:noAutofit/>
          </a:bodyPr>
          <a:lstStyle>
            <a:lvl1pPr algn="l" defTabSz="342991" rtl="0" eaLnBrk="1" latinLnBrk="0" hangingPunct="1">
              <a:spcBef>
                <a:spcPct val="0"/>
              </a:spcBef>
              <a:buNone/>
              <a:defRPr sz="2401" kern="1200" baseline="0">
                <a:solidFill>
                  <a:schemeClr val="bg1"/>
                </a:solidFill>
                <a:latin typeface="merriweather" charset="0"/>
                <a:ea typeface="+mj-ea"/>
                <a:cs typeface="+mj-cs"/>
              </a:defRPr>
            </a:lvl1pPr>
          </a:lstStyle>
          <a:p>
            <a:r>
              <a:rPr lang="en-GB" sz="1600" b="1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Joseph Bresee</a:t>
            </a:r>
          </a:p>
          <a:p>
            <a:r>
              <a:rPr lang="en-GB" sz="1600" dirty="0">
                <a:solidFill>
                  <a:schemeClr val="tx2">
                    <a:lumMod val="75000"/>
                  </a:schemeClr>
                </a:solidFill>
                <a:latin typeface="Helvetica Light" panose="020B0403020202020204" pitchFamily="34" charset="0"/>
              </a:rPr>
              <a:t>Taskforce for Global Health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2477B0F-B7D7-89D5-BC0D-F6264D82706D}"/>
              </a:ext>
            </a:extLst>
          </p:cNvPr>
          <p:cNvSpPr/>
          <p:nvPr/>
        </p:nvSpPr>
        <p:spPr>
          <a:xfrm rot="16200000">
            <a:off x="-2203225" y="3778545"/>
            <a:ext cx="5434584" cy="398063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399" dirty="0">
                <a:latin typeface="Constantia" panose="02030602050306030303" pitchFamily="18" charset="0"/>
              </a:rPr>
              <a:t>Investigators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B9EF705-FC27-2717-86FB-C456D08EE359}"/>
              </a:ext>
            </a:extLst>
          </p:cNvPr>
          <p:cNvSpPr/>
          <p:nvPr/>
        </p:nvSpPr>
        <p:spPr>
          <a:xfrm rot="16200000">
            <a:off x="3137467" y="3778546"/>
            <a:ext cx="5434584" cy="398063"/>
          </a:xfrm>
          <a:prstGeom prst="rect">
            <a:avLst/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399" dirty="0">
                <a:latin typeface="Constantia" panose="02030602050306030303" pitchFamily="18" charset="0"/>
              </a:rPr>
              <a:t>Key collaborators</a:t>
            </a:r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D6084ABC-D19E-D618-6429-32688B4549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47829" y="97613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 descr="Centers for Disease Control and Prevention - Wikipedia">
            <a:extLst>
              <a:ext uri="{FF2B5EF4-FFF2-40B4-BE49-F238E27FC236}">
                <a16:creationId xmlns:a16="http://schemas.microsoft.com/office/drawing/2014/main" id="{BDDCC38F-09EF-8289-43A7-C62BF7651A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73789" y="89286"/>
            <a:ext cx="1263354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C5A3AA1B-A00B-FF3F-2ACA-45DBF0406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22521" y="98911"/>
            <a:ext cx="900000" cy="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2977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84C7E7-F87B-E046-720D-B0438399F1F6}"/>
              </a:ext>
            </a:extLst>
          </p:cNvPr>
          <p:cNvSpPr/>
          <p:nvPr/>
        </p:nvSpPr>
        <p:spPr>
          <a:xfrm>
            <a:off x="609441" y="1626670"/>
            <a:ext cx="3351957" cy="4446871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9132"/>
            <a:ext cx="9388669" cy="623236"/>
          </a:xfrm>
        </p:spPr>
        <p:txBody>
          <a:bodyPr/>
          <a:lstStyle/>
          <a:p>
            <a:r>
              <a:rPr lang="en-US" dirty="0"/>
              <a:t>Why do we need to evaluate the vaccines now?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A1C51D-0F7E-7B73-D9FF-5F608F4096F1}"/>
              </a:ext>
            </a:extLst>
          </p:cNvPr>
          <p:cNvSpPr txBox="1"/>
          <p:nvPr/>
        </p:nvSpPr>
        <p:spPr>
          <a:xfrm>
            <a:off x="760359" y="2434467"/>
            <a:ext cx="3050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Constantia" panose="02030602050306030303" pitchFamily="18" charset="0"/>
              </a:rPr>
              <a:t>“Should we invest in developing a universal flu vaccine?”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7EC5A6-CD3B-B99D-3011-D2F3FCF8E8CC}"/>
              </a:ext>
            </a:extLst>
          </p:cNvPr>
          <p:cNvSpPr txBox="1"/>
          <p:nvPr/>
        </p:nvSpPr>
        <p:spPr>
          <a:xfrm>
            <a:off x="910877" y="3650006"/>
            <a:ext cx="27490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Constantia" panose="02030602050306030303" pitchFamily="18" charset="0"/>
              </a:rPr>
              <a:t>“Should we recommend/fund a universal flu vaccine?”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95F4C32-799B-A38D-8C79-42A409234F34}"/>
              </a:ext>
            </a:extLst>
          </p:cNvPr>
          <p:cNvSpPr txBox="1"/>
          <p:nvPr/>
        </p:nvSpPr>
        <p:spPr>
          <a:xfrm>
            <a:off x="760358" y="4922771"/>
            <a:ext cx="30501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Constantia" panose="02030602050306030303" pitchFamily="18" charset="0"/>
              </a:rPr>
              <a:t>“Should we introduce a universal flu vaccine?”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1FE42F-9BD3-A13F-7D1E-32DEDB7CEACB}"/>
              </a:ext>
            </a:extLst>
          </p:cNvPr>
          <p:cNvSpPr txBox="1"/>
          <p:nvPr/>
        </p:nvSpPr>
        <p:spPr>
          <a:xfrm>
            <a:off x="1316820" y="1820363"/>
            <a:ext cx="19372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solidFill>
                  <a:srgbClr val="C00000"/>
                </a:solidFill>
                <a:latin typeface="Constantia" panose="02030602050306030303" pitchFamily="18" charset="0"/>
              </a:rPr>
              <a:t>Key questions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D42D892-3ECD-E6E3-2CD3-53AA83C7EA36}"/>
              </a:ext>
            </a:extLst>
          </p:cNvPr>
          <p:cNvSpPr txBox="1"/>
          <p:nvPr/>
        </p:nvSpPr>
        <p:spPr>
          <a:xfrm>
            <a:off x="4788569" y="1758808"/>
            <a:ext cx="609279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i="1" dirty="0"/>
              <a:t>‘Full Vaccine Value Assessment’ or FVVA, and is considered a critical analysis to inform prioritization for investment and eventual uptake. - WHO</a:t>
            </a:r>
            <a:endParaRPr lang="en-US" i="1" dirty="0"/>
          </a:p>
        </p:txBody>
      </p:sp>
      <p:pic>
        <p:nvPicPr>
          <p:cNvPr id="15" name="Picture 14" descr="A picture containing text, chair, floor, table&#10;&#10;Description automatically generated">
            <a:extLst>
              <a:ext uri="{FF2B5EF4-FFF2-40B4-BE49-F238E27FC236}">
                <a16:creationId xmlns:a16="http://schemas.microsoft.com/office/drawing/2014/main" id="{85E110A1-D9BD-95B8-1A63-780CD3FB8E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1428"/>
          <a:stretch/>
        </p:blipFill>
        <p:spPr>
          <a:xfrm>
            <a:off x="5809722" y="2682138"/>
            <a:ext cx="4575937" cy="4053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8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D1BE764-C562-46D9-B771-2B89E9DF64C3}"/>
              </a:ext>
            </a:extLst>
          </p:cNvPr>
          <p:cNvGraphicFramePr>
            <a:graphicFrameLocks noGrp="1"/>
          </p:cNvGraphicFramePr>
          <p:nvPr/>
        </p:nvGraphicFramePr>
        <p:xfrm>
          <a:off x="437820" y="1542185"/>
          <a:ext cx="11362226" cy="448044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503666">
                  <a:extLst>
                    <a:ext uri="{9D8B030D-6E8A-4147-A177-3AD203B41FA5}">
                      <a16:colId xmlns:a16="http://schemas.microsoft.com/office/drawing/2014/main" val="3031722607"/>
                    </a:ext>
                  </a:extLst>
                </a:gridCol>
                <a:gridCol w="4203690">
                  <a:extLst>
                    <a:ext uri="{9D8B030D-6E8A-4147-A177-3AD203B41FA5}">
                      <a16:colId xmlns:a16="http://schemas.microsoft.com/office/drawing/2014/main" val="826651603"/>
                    </a:ext>
                  </a:extLst>
                </a:gridCol>
                <a:gridCol w="4654870">
                  <a:extLst>
                    <a:ext uri="{9D8B030D-6E8A-4147-A177-3AD203B41FA5}">
                      <a16:colId xmlns:a16="http://schemas.microsoft.com/office/drawing/2014/main" val="416879208"/>
                    </a:ext>
                  </a:extLst>
                </a:gridCol>
              </a:tblGrid>
              <a:tr h="457081">
                <a:tc>
                  <a:txBody>
                    <a:bodyPr/>
                    <a:lstStyle/>
                    <a:p>
                      <a:endParaRPr lang="en-GB" sz="2400" dirty="0"/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Improved influenza vaccines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Universal influenza A vaccines</a:t>
                      </a:r>
                    </a:p>
                  </a:txBody>
                  <a:tcPr marL="91416" marR="91416" marT="45708" marB="45708"/>
                </a:tc>
                <a:extLst>
                  <a:ext uri="{0D108BD9-81ED-4DB2-BD59-A6C34878D82A}">
                    <a16:rowId xmlns:a16="http://schemas.microsoft.com/office/drawing/2014/main" val="817519942"/>
                  </a:ext>
                </a:extLst>
              </a:tr>
              <a:tr h="822746">
                <a:tc>
                  <a:txBody>
                    <a:bodyPr/>
                    <a:lstStyle/>
                    <a:p>
                      <a:r>
                        <a:rPr lang="en-GB" sz="2400" dirty="0"/>
                        <a:t>Projected year of licensure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2022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2027</a:t>
                      </a:r>
                    </a:p>
                  </a:txBody>
                  <a:tcPr marL="91416" marR="91416" marT="45708" marB="45708"/>
                </a:tc>
                <a:extLst>
                  <a:ext uri="{0D108BD9-81ED-4DB2-BD59-A6C34878D82A}">
                    <a16:rowId xmlns:a16="http://schemas.microsoft.com/office/drawing/2014/main" val="205679951"/>
                  </a:ext>
                </a:extLst>
              </a:tr>
              <a:tr h="822746">
                <a:tc>
                  <a:txBody>
                    <a:bodyPr/>
                    <a:lstStyle/>
                    <a:p>
                      <a:r>
                        <a:rPr lang="en-GB" sz="2400" dirty="0"/>
                        <a:t>Target population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Children 6-59 months old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All clinical risk groups including children 6-59 months old</a:t>
                      </a:r>
                    </a:p>
                  </a:txBody>
                  <a:tcPr marL="91416" marR="91416" marT="45708" marB="45708"/>
                </a:tc>
                <a:extLst>
                  <a:ext uri="{0D108BD9-81ED-4DB2-BD59-A6C34878D82A}">
                    <a16:rowId xmlns:a16="http://schemas.microsoft.com/office/drawing/2014/main" val="1743551083"/>
                  </a:ext>
                </a:extLst>
              </a:tr>
              <a:tr h="1188410">
                <a:tc>
                  <a:txBody>
                    <a:bodyPr/>
                    <a:lstStyle/>
                    <a:p>
                      <a:r>
                        <a:rPr lang="en-GB" sz="2400" dirty="0"/>
                        <a:t>Duration of protection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At least one year/influenza season (equal or better than current vaccines)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At least 5 years</a:t>
                      </a:r>
                    </a:p>
                  </a:txBody>
                  <a:tcPr marL="91416" marR="91416" marT="45708" marB="45708"/>
                </a:tc>
                <a:extLst>
                  <a:ext uri="{0D108BD9-81ED-4DB2-BD59-A6C34878D82A}">
                    <a16:rowId xmlns:a16="http://schemas.microsoft.com/office/drawing/2014/main" val="1176964544"/>
                  </a:ext>
                </a:extLst>
              </a:tr>
              <a:tr h="1188410">
                <a:tc>
                  <a:txBody>
                    <a:bodyPr/>
                    <a:lstStyle/>
                    <a:p>
                      <a:r>
                        <a:rPr lang="en-GB" sz="2400" dirty="0"/>
                        <a:t>Clinical efficacy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Better than current vaccines for either vaccine-matched or drifted strains</a:t>
                      </a:r>
                    </a:p>
                  </a:txBody>
                  <a:tcPr marL="91416" marR="91416" marT="45708" marB="45708"/>
                </a:tc>
                <a:tc>
                  <a:txBody>
                    <a:bodyPr/>
                    <a:lstStyle/>
                    <a:p>
                      <a:r>
                        <a:rPr lang="en-GB" sz="2400" dirty="0"/>
                        <a:t>Better than current vaccines for vaccine-matched AND drifted strains</a:t>
                      </a:r>
                    </a:p>
                  </a:txBody>
                  <a:tcPr marL="91416" marR="91416" marT="45708" marB="45708"/>
                </a:tc>
                <a:extLst>
                  <a:ext uri="{0D108BD9-81ED-4DB2-BD59-A6C34878D82A}">
                    <a16:rowId xmlns:a16="http://schemas.microsoft.com/office/drawing/2014/main" val="2599704816"/>
                  </a:ext>
                </a:extLst>
              </a:tr>
            </a:tbl>
          </a:graphicData>
        </a:graphic>
      </p:graphicFrame>
      <p:sp>
        <p:nvSpPr>
          <p:cNvPr id="4" name="Title 3">
            <a:extLst>
              <a:ext uri="{FF2B5EF4-FFF2-40B4-BE49-F238E27FC236}">
                <a16:creationId xmlns:a16="http://schemas.microsoft.com/office/drawing/2014/main" id="{EEC82EFE-1359-C140-859D-865BD8AF4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Generation Flu Vaccines: WHO PPC</a:t>
            </a:r>
          </a:p>
        </p:txBody>
      </p:sp>
    </p:spTree>
    <p:extLst>
      <p:ext uri="{BB962C8B-B14F-4D97-AF65-F5344CB8AC3E}">
        <p14:creationId xmlns:p14="http://schemas.microsoft.com/office/powerpoint/2010/main" val="29218469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3EA86-D489-1749-A78B-45B86A5D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vaccine scenarios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9B1EE-C34B-0840-9F54-AA7BB011B1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dirty="0"/>
              <a:t>No vaccine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dirty="0"/>
              <a:t>Current vaccines </a:t>
            </a:r>
            <a:r>
              <a:rPr lang="en-US" i="1" dirty="0"/>
              <a:t>(70/40 efficacy, 6months waning)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dirty="0"/>
              <a:t>Improved vaccines – Minimal (70/40 efficacy, 1 year waning)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dirty="0"/>
              <a:t>Improved vaccines - Breadth </a:t>
            </a:r>
            <a:r>
              <a:rPr lang="en-US" i="1" dirty="0"/>
              <a:t>(70 efficacy, 3 years)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dirty="0"/>
              <a:t>Improved vaccines - Efficacy </a:t>
            </a:r>
            <a:r>
              <a:rPr lang="en-US" i="1" dirty="0"/>
              <a:t>(90/70 efficacy, 2 years)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dirty="0"/>
              <a:t>Universal vaccines </a:t>
            </a:r>
            <a:r>
              <a:rPr lang="en-US" i="1" dirty="0"/>
              <a:t>(90 efficacy, 5 years)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CF05C0-029D-DBF5-3208-8CC75D8B9DBB}"/>
              </a:ext>
            </a:extLst>
          </p:cNvPr>
          <p:cNvSpPr txBox="1"/>
          <p:nvPr/>
        </p:nvSpPr>
        <p:spPr>
          <a:xfrm>
            <a:off x="609440" y="4718126"/>
            <a:ext cx="7988311" cy="1015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9" dirty="0"/>
              <a:t>Sensitivity analysis: 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sz="1999" dirty="0"/>
              <a:t> 75% coverage in target age groups, instead of 50%</a:t>
            </a:r>
          </a:p>
          <a:p>
            <a:pPr marL="342797" indent="-342797">
              <a:buFont typeface="Arial" panose="020B0604020202020204" pitchFamily="34" charset="0"/>
              <a:buChar char="•"/>
            </a:pPr>
            <a:r>
              <a:rPr lang="en-US" sz="1999" dirty="0"/>
              <a:t>infection-derived immunity modelling</a:t>
            </a:r>
          </a:p>
        </p:txBody>
      </p:sp>
    </p:spTree>
    <p:extLst>
      <p:ext uri="{BB962C8B-B14F-4D97-AF65-F5344CB8AC3E}">
        <p14:creationId xmlns:p14="http://schemas.microsoft.com/office/powerpoint/2010/main" val="3773177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9178D-FE07-1A08-11AF-C7927DF65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Modelling Overview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75BE78C-93FA-20A6-FFCB-C2A90B3637CC}"/>
              </a:ext>
            </a:extLst>
          </p:cNvPr>
          <p:cNvSpPr txBox="1"/>
          <p:nvPr/>
        </p:nvSpPr>
        <p:spPr>
          <a:xfrm>
            <a:off x="510856" y="5136331"/>
            <a:ext cx="5908092" cy="9229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99" dirty="0"/>
              <a:t>2010- 2019, Kenya </a:t>
            </a:r>
          </a:p>
          <a:p>
            <a:br>
              <a:rPr lang="en-US" sz="1799" dirty="0"/>
            </a:br>
            <a:r>
              <a:rPr lang="en-US" sz="1799" dirty="0"/>
              <a:t>What would have happened if we’d had these vaccines then?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3790A4A-18B8-EDB8-54D4-75B98E1E41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8" r="622" b="57599"/>
          <a:stretch/>
        </p:blipFill>
        <p:spPr bwMode="auto">
          <a:xfrm>
            <a:off x="212935" y="1445181"/>
            <a:ext cx="11402329" cy="3247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27418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6C136-1729-11B8-2693-43CD44EE5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Vaccine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E19B04-E876-666D-240A-CAA412843223}"/>
              </a:ext>
            </a:extLst>
          </p:cNvPr>
          <p:cNvSpPr txBox="1"/>
          <p:nvPr/>
        </p:nvSpPr>
        <p:spPr>
          <a:xfrm>
            <a:off x="8370856" y="2662718"/>
            <a:ext cx="2966544" cy="2584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1799" dirty="0"/>
              <a:t>Vaccine immunity is all-or-nothing</a:t>
            </a:r>
          </a:p>
          <a:p>
            <a:pPr marL="285664" indent="-285664">
              <a:buFont typeface="Arial" panose="020B0604020202020204" pitchFamily="34" charset="0"/>
              <a:buChar char="•"/>
            </a:pPr>
            <a:endParaRPr lang="en-US" sz="1799" dirty="0"/>
          </a:p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1799" dirty="0"/>
              <a:t>Assume everyone born susceptible</a:t>
            </a:r>
          </a:p>
          <a:p>
            <a:pPr marL="285664" indent="-285664">
              <a:buFont typeface="Arial" panose="020B0604020202020204" pitchFamily="34" charset="0"/>
              <a:buChar char="•"/>
            </a:pPr>
            <a:endParaRPr lang="en-US" sz="1799" dirty="0"/>
          </a:p>
          <a:p>
            <a:pPr marL="285664" indent="-285664">
              <a:buFont typeface="Arial" panose="020B0604020202020204" pitchFamily="34" charset="0"/>
              <a:buChar char="•"/>
            </a:pPr>
            <a:r>
              <a:rPr lang="en-US" sz="1799" dirty="0"/>
              <a:t>Ageing of population</a:t>
            </a:r>
          </a:p>
          <a:p>
            <a:endParaRPr lang="en-US" sz="1799" dirty="0"/>
          </a:p>
          <a:p>
            <a:endParaRPr lang="en-US" sz="1799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F104292-B1DD-A607-E8F5-F811CE2224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65" y="1308192"/>
            <a:ext cx="7643409" cy="5078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15195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A7DA5-5EB3-BA4F-804E-805781418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Infection modelling (Based on </a:t>
            </a:r>
            <a:r>
              <a:rPr lang="en-US" dirty="0" err="1"/>
              <a:t>Dawa</a:t>
            </a:r>
            <a:r>
              <a:rPr lang="en-US" dirty="0"/>
              <a:t> et al. (2020))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DF8182-CF94-A34A-A5E4-7D6766E11C8D}"/>
              </a:ext>
            </a:extLst>
          </p:cNvPr>
          <p:cNvSpPr txBox="1"/>
          <p:nvPr/>
        </p:nvSpPr>
        <p:spPr>
          <a:xfrm>
            <a:off x="423910" y="4824179"/>
            <a:ext cx="8972284" cy="1753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99" dirty="0"/>
              <a:t>Epidemics fit with </a:t>
            </a:r>
            <a:r>
              <a:rPr lang="en-US" sz="1799" i="1" dirty="0" err="1"/>
              <a:t>fluevidencesynthesis</a:t>
            </a:r>
            <a:r>
              <a:rPr lang="en-US" sz="1799" dirty="0"/>
              <a:t> R package</a:t>
            </a:r>
          </a:p>
          <a:p>
            <a:endParaRPr lang="en-US" sz="1799" dirty="0"/>
          </a:p>
          <a:p>
            <a:r>
              <a:rPr lang="en-US" sz="1799" dirty="0"/>
              <a:t>SEEIIR epidemic model, with vaccination.</a:t>
            </a:r>
          </a:p>
          <a:p>
            <a:endParaRPr lang="en-US" sz="1799" dirty="0"/>
          </a:p>
          <a:p>
            <a:r>
              <a:rPr lang="en-US" sz="1799" dirty="0"/>
              <a:t>Parameters estimated: transmissibility,  age-specific susceptibility, age-specific ascertainment rates, initial number of infections</a:t>
            </a: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497327DE-90A2-6C1D-03C1-C00B89E4B33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4681" y="1192776"/>
            <a:ext cx="11899462" cy="3631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760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2645B-1CB4-9486-1F38-DA7B722EA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41" y="250256"/>
            <a:ext cx="9480857" cy="623236"/>
          </a:xfrm>
        </p:spPr>
        <p:txBody>
          <a:bodyPr/>
          <a:lstStyle/>
          <a:p>
            <a:r>
              <a:rPr lang="en-US" dirty="0"/>
              <a:t>2. Epidemic model (Based on </a:t>
            </a:r>
            <a:r>
              <a:rPr lang="en-US" dirty="0" err="1"/>
              <a:t>Dawa</a:t>
            </a:r>
            <a:r>
              <a:rPr lang="en-US" dirty="0"/>
              <a:t> et al. (2020))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1A118247-008A-C8F0-80D9-B1D1F377E09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5" t="46983" r="2504" b="7868"/>
          <a:stretch/>
        </p:blipFill>
        <p:spPr bwMode="auto">
          <a:xfrm>
            <a:off x="609441" y="1292191"/>
            <a:ext cx="10873339" cy="3320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61BEE8-CB1C-D1DD-1D56-8F831F3E0959}"/>
              </a:ext>
            </a:extLst>
          </p:cNvPr>
          <p:cNvSpPr txBox="1"/>
          <p:nvPr/>
        </p:nvSpPr>
        <p:spPr>
          <a:xfrm>
            <a:off x="871085" y="4965644"/>
            <a:ext cx="9803331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States are: Susceptible (S), Exposed (E), Infectious (I) and Recovered (R), and their vaccinated counterparts (</a:t>
            </a:r>
            <a:r>
              <a:rPr lang="en-GB" sz="16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Sv</a:t>
            </a:r>
            <a:r>
              <a:rPr lang="en-GB" sz="16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Ev1, Ev2, Iv1, Iv2, </a:t>
            </a:r>
            <a:r>
              <a:rPr lang="en-GB" sz="16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Rv</a:t>
            </a:r>
            <a:r>
              <a:rPr lang="en-GB" sz="1600" b="0" i="1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).v </a:t>
            </a:r>
            <a:r>
              <a:rPr lang="en-GB" sz="16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denotes the vaccinated equivalent of the compartments.</a:t>
            </a:r>
          </a:p>
          <a:p>
            <a:r>
              <a:rPr lang="en-GB" sz="16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ᵟ is the rate of vaccination in age group </a:t>
            </a:r>
            <a:r>
              <a:rPr lang="en-GB" sz="16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</a:t>
            </a:r>
            <a:r>
              <a:rPr lang="en-GB" sz="16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⍺ is the efficacy by subtype </a:t>
            </a:r>
            <a:r>
              <a:rPr lang="en-GB" sz="1600" i="1" dirty="0">
                <a:solidFill>
                  <a:srgbClr val="000000"/>
                </a:solidFill>
                <a:latin typeface="Arial" panose="020B0604020202020204" pitchFamily="34" charset="0"/>
              </a:rPr>
              <a:t>k</a:t>
            </a:r>
            <a:r>
              <a:rPr lang="en-GB" sz="16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600" b="0" i="1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ω</a:t>
            </a:r>
            <a:r>
              <a:rPr lang="en-GB" sz="1600" b="0" i="1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is vaccine derived immunity waning.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8583543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2E725A1B-158F-5B4D-245D-A7045AED045B}"/>
              </a:ext>
            </a:extLst>
          </p:cNvPr>
          <p:cNvSpPr/>
          <p:nvPr/>
        </p:nvSpPr>
        <p:spPr>
          <a:xfrm>
            <a:off x="5236143" y="3429000"/>
            <a:ext cx="5159141" cy="2509787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993FD9-BB4F-38E2-37D0-BEE113728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Background FOI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E3B45B-5642-E64F-09FD-9C0C16A8B6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75975" y="2022543"/>
            <a:ext cx="5561151" cy="8379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4798561-C858-B41B-DC8C-432EC33CC8C4}"/>
              </a:ext>
            </a:extLst>
          </p:cNvPr>
          <p:cNvSpPr txBox="1"/>
          <p:nvPr/>
        </p:nvSpPr>
        <p:spPr>
          <a:xfrm>
            <a:off x="609441" y="2441534"/>
            <a:ext cx="3609474" cy="378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799" dirty="0"/>
              <a:t>Poisson distribution fitted to the weekly observed cases in each age group and across subtype. Scaled by the ascertainment rate to get number of infections, and the vaccine-derived immunity calculated from the vaccine model. </a:t>
            </a:r>
          </a:p>
          <a:p>
            <a:pPr>
              <a:lnSpc>
                <a:spcPct val="150000"/>
              </a:lnSpc>
            </a:pPr>
            <a:endParaRPr lang="en-US" sz="1799" dirty="0"/>
          </a:p>
          <a:p>
            <a:pPr>
              <a:lnSpc>
                <a:spcPct val="150000"/>
              </a:lnSpc>
            </a:pPr>
            <a:endParaRPr lang="en-US" sz="1799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F4C914F-C792-7689-10D2-9A5CB2BBA65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064" t="-2837" b="2"/>
          <a:stretch/>
        </p:blipFill>
        <p:spPr>
          <a:xfrm>
            <a:off x="5544153" y="3551723"/>
            <a:ext cx="294922" cy="4962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A20E36A-8164-822F-98AE-BDF790B65219}"/>
              </a:ext>
            </a:extLst>
          </p:cNvPr>
          <p:cNvSpPr txBox="1"/>
          <p:nvPr/>
        </p:nvSpPr>
        <p:spPr>
          <a:xfrm>
            <a:off x="6123106" y="3555484"/>
            <a:ext cx="40046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Shape parameter of </a:t>
            </a:r>
            <a:r>
              <a:rPr lang="en-US" dirty="0" err="1"/>
              <a:t>poisson</a:t>
            </a:r>
            <a:r>
              <a:rPr lang="en-US" dirty="0"/>
              <a:t> distribution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8742748-E64D-0B26-6FE1-277A747D80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5459" y="3922950"/>
            <a:ext cx="578953" cy="36933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386991-93BE-41E2-E8E4-5501C441C1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6274" y="4353610"/>
            <a:ext cx="531073" cy="34682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2DF9311-BCBA-0EDC-5071-2903E876FA3A}"/>
              </a:ext>
            </a:extLst>
          </p:cNvPr>
          <p:cNvSpPr txBox="1"/>
          <p:nvPr/>
        </p:nvSpPr>
        <p:spPr>
          <a:xfrm>
            <a:off x="6123106" y="3913445"/>
            <a:ext cx="233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Proportion susceptible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9BB295D-35BE-F325-FF10-804EC4B91A01}"/>
              </a:ext>
            </a:extLst>
          </p:cNvPr>
          <p:cNvSpPr txBox="1"/>
          <p:nvPr/>
        </p:nvSpPr>
        <p:spPr>
          <a:xfrm>
            <a:off x="6123106" y="4271406"/>
            <a:ext cx="2026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Ascertainment rate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1CE9C31-FD3A-A0C0-9F4C-33AE24DFBDDD}"/>
              </a:ext>
            </a:extLst>
          </p:cNvPr>
          <p:cNvSpPr txBox="1"/>
          <p:nvPr/>
        </p:nvSpPr>
        <p:spPr>
          <a:xfrm>
            <a:off x="5839075" y="4661933"/>
            <a:ext cx="2231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 err="1"/>
              <a:t>i</a:t>
            </a:r>
            <a:endParaRPr lang="en-US" sz="1400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D51818C-E0DA-F1EF-71E2-13EF879B8CC2}"/>
              </a:ext>
            </a:extLst>
          </p:cNvPr>
          <p:cNvSpPr txBox="1"/>
          <p:nvPr/>
        </p:nvSpPr>
        <p:spPr>
          <a:xfrm>
            <a:off x="5817434" y="5044047"/>
            <a:ext cx="266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k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B5452D-DE0E-9582-B1B5-CEA3153C7BBB}"/>
              </a:ext>
            </a:extLst>
          </p:cNvPr>
          <p:cNvSpPr txBox="1"/>
          <p:nvPr/>
        </p:nvSpPr>
        <p:spPr>
          <a:xfrm>
            <a:off x="5835484" y="5383693"/>
            <a:ext cx="24558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CF6190C-F1E9-2551-8787-D518E909A87B}"/>
              </a:ext>
            </a:extLst>
          </p:cNvPr>
          <p:cNvSpPr txBox="1"/>
          <p:nvPr/>
        </p:nvSpPr>
        <p:spPr>
          <a:xfrm>
            <a:off x="6123106" y="4629367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age group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BDA85D3-1E23-A7BA-D3FE-2FBA6723E5AE}"/>
              </a:ext>
            </a:extLst>
          </p:cNvPr>
          <p:cNvSpPr txBox="1"/>
          <p:nvPr/>
        </p:nvSpPr>
        <p:spPr>
          <a:xfrm>
            <a:off x="6123106" y="4987328"/>
            <a:ext cx="1399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viral subtype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49962FE-6CF4-75D1-DBEF-F5683D95195A}"/>
              </a:ext>
            </a:extLst>
          </p:cNvPr>
          <p:cNvSpPr txBox="1"/>
          <p:nvPr/>
        </p:nvSpPr>
        <p:spPr>
          <a:xfrm>
            <a:off x="6123106" y="5345290"/>
            <a:ext cx="692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week</a:t>
            </a:r>
          </a:p>
        </p:txBody>
      </p:sp>
    </p:spTree>
    <p:extLst>
      <p:ext uri="{BB962C8B-B14F-4D97-AF65-F5344CB8AC3E}">
        <p14:creationId xmlns:p14="http://schemas.microsoft.com/office/powerpoint/2010/main" val="1656064443"/>
      </p:ext>
    </p:extLst>
  </p:cSld>
  <p:clrMapOvr>
    <a:masterClrMapping/>
  </p:clrMapOvr>
</p:sld>
</file>

<file path=ppt/theme/theme1.xml><?xml version="1.0" encoding="utf-8"?>
<a:theme xmlns:a="http://schemas.openxmlformats.org/drawingml/2006/main" name="Main_Presentation_Title_Page">
  <a:themeElements>
    <a:clrScheme name="Custom 1">
      <a:dk1>
        <a:srgbClr val="000000"/>
      </a:dk1>
      <a:lt1>
        <a:srgbClr val="FFFFFF"/>
      </a:lt1>
      <a:dk2>
        <a:srgbClr val="004550"/>
      </a:dk2>
      <a:lt2>
        <a:srgbClr val="2BAC6D"/>
      </a:lt2>
      <a:accent1>
        <a:srgbClr val="2BAC6D"/>
      </a:accent1>
      <a:accent2>
        <a:srgbClr val="004550"/>
      </a:accent2>
      <a:accent3>
        <a:srgbClr val="00ABCE"/>
      </a:accent3>
      <a:accent4>
        <a:srgbClr val="FBB800"/>
      </a:accent4>
      <a:accent5>
        <a:srgbClr val="E95B0C"/>
      </a:accent5>
      <a:accent6>
        <a:srgbClr val="B1B2B3"/>
      </a:accent6>
      <a:hlink>
        <a:srgbClr val="00ABCE"/>
      </a:hlink>
      <a:folHlink>
        <a:srgbClr val="B1B2B3"/>
      </a:folHlink>
    </a:clrScheme>
    <a:fontScheme name="Corbel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6a164dda-3779-4169-b957-e287451f6523"/>
    <TaxKeywordTaxHTField xmlns="6a164dda-3779-4169-b957-e287451f6523">
      <Terms xmlns="http://schemas.microsoft.com/office/infopath/2007/PartnerControls"/>
    </TaxKeywordTaxHTField>
    <Visibility xmlns="6a164dda-3779-4169-b957-e287451f6523">Internal</Visibility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908C6E62334A94BB5CB813FB9F611CC" ma:contentTypeVersion="4" ma:contentTypeDescription="Create a new document." ma:contentTypeScope="" ma:versionID="112cdea00ca47620c503386b19808eb3">
  <xsd:schema xmlns:xsd="http://www.w3.org/2001/XMLSchema" xmlns:xs="http://www.w3.org/2001/XMLSchema" xmlns:p="http://schemas.microsoft.com/office/2006/metadata/properties" xmlns:ns1="http://schemas.microsoft.com/sharepoint/v3" xmlns:ns2="6a164dda-3779-4169-b957-e287451f6523" xmlns:ns3="9bdb08a2-f062-45d7-99c0-a08565638663" targetNamespace="http://schemas.microsoft.com/office/2006/metadata/properties" ma:root="true" ma:fieldsID="f87e1e496b5ff68587a5517afcdee06d" ns1:_="" ns2:_="" ns3:_="">
    <xsd:import namespace="http://schemas.microsoft.com/sharepoint/v3"/>
    <xsd:import namespace="6a164dda-3779-4169-b957-e287451f6523"/>
    <xsd:import namespace="9bdb08a2-f062-45d7-99c0-a0856563866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TaxKeywordTaxHTField" minOccurs="0"/>
                <xsd:element ref="ns2:TaxCatchAll" minOccurs="0"/>
                <xsd:element ref="ns2:TaxCatchAllLabel" minOccurs="0"/>
                <xsd:element ref="ns2:Visibility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164dda-3779-4169-b957-e287451f6523" elementFormDefault="qualified">
    <xsd:import namespace="http://schemas.microsoft.com/office/2006/documentManagement/types"/>
    <xsd:import namespace="http://schemas.microsoft.com/office/infopath/2007/PartnerControls"/>
    <xsd:element name="TaxKeywordTaxHTField" ma:index="10" nillable="true" ma:taxonomy="true" ma:internalName="TaxKeywordTaxHTField" ma:taxonomyFieldName="TaxKeyword" ma:displayName="Enterprise Keywords" ma:fieldId="{23f27201-bee3-471e-b2e7-b64fd8b7ca38}" ma:taxonomyMulti="true" ma:sspId="8207403b-203c-4ed3-95cd-88a852189123" ma:termSetId="00000000-0000-0000-0000-000000000000" ma:anchorId="00000000-0000-0000-0000-000000000000" ma:open="true" ma:isKeyword="true">
      <xsd:complexType>
        <xsd:sequence>
          <xsd:element ref="pc:Terms" minOccurs="0" maxOccurs="1"/>
        </xsd:sequence>
      </xsd:complexType>
    </xsd:element>
    <xsd:element name="TaxCatchAll" ma:index="11" nillable="true" ma:displayName="Taxonomy Catch All Column" ma:hidden="true" ma:list="{f3ac801a-ce66-4776-b998-9c2b2735c52b}" ma:internalName="TaxCatchAll" ma:showField="CatchAllData" ma:web="36e303f3-9cf1-4416-91d7-d1ec012ee9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" nillable="true" ma:displayName="Taxonomy Catch All Column1" ma:hidden="true" ma:list="{f3ac801a-ce66-4776-b998-9c2b2735c52b}" ma:internalName="TaxCatchAllLabel" ma:readOnly="true" ma:showField="CatchAllDataLabel" ma:web="36e303f3-9cf1-4416-91d7-d1ec012ee965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Visibility" ma:index="14" nillable="true" ma:displayName="Visibility" ma:default="Internal" ma:description="Items that should be available externally should be marked &lt;strong&gt;External&lt;/strong&gt;" ma:format="RadioButtons" ma:internalName="Visibility">
      <xsd:simpleType>
        <xsd:restriction base="dms:Choice">
          <xsd:enumeration value="Internal"/>
          <xsd:enumeration value="External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db08a2-f062-45d7-99c0-a0856563866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5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6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haredContentType xmlns="Microsoft.SharePoint.Taxonomy.ContentTypeSync" SourceId="8207403b-203c-4ed3-95cd-88a852189123" ContentTypeId="0x01" PreviousValue="false"/>
</file>

<file path=customXml/itemProps1.xml><?xml version="1.0" encoding="utf-8"?>
<ds:datastoreItem xmlns:ds="http://schemas.openxmlformats.org/officeDocument/2006/customXml" ds:itemID="{19EB9E7B-D578-402C-8E23-77BD4F1DD61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8EB7A98-2638-4591-BACB-0E7A6F643118}">
  <ds:schemaRefs>
    <ds:schemaRef ds:uri="http://schemas.microsoft.com/sharepoint/v3"/>
    <ds:schemaRef ds:uri="http://purl.org/dc/terms/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9bdb08a2-f062-45d7-99c0-a08565638663"/>
    <ds:schemaRef ds:uri="6a164dda-3779-4169-b957-e287451f6523"/>
    <ds:schemaRef ds:uri="http://www.w3.org/XML/1998/namespace"/>
    <ds:schemaRef ds:uri="http://purl.org/dc/dcmitype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E8DC2929-2E18-4EAD-ADBC-02D3161FB44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a164dda-3779-4169-b957-e287451f6523"/>
    <ds:schemaRef ds:uri="9bdb08a2-f062-45d7-99c0-a0856563866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1B3D77B8-17EA-413F-BD79-BE6F3D01A1F6}">
  <ds:schemaRefs>
    <ds:schemaRef ds:uri="Microsoft.SharePoint.Taxonomy.ContentTypeSyn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574</TotalTime>
  <Words>676</Words>
  <Application>Microsoft Macintosh PowerPoint</Application>
  <PresentationFormat>Custom</PresentationFormat>
  <Paragraphs>119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Constantia</vt:lpstr>
      <vt:lpstr>Corbel</vt:lpstr>
      <vt:lpstr>Helvetica Light</vt:lpstr>
      <vt:lpstr>merriweather</vt:lpstr>
      <vt:lpstr>open sans</vt:lpstr>
      <vt:lpstr>Main_Presentation_Title_Page</vt:lpstr>
      <vt:lpstr>PowerPoint Presentation</vt:lpstr>
      <vt:lpstr>Why do we need to evaluate the vaccines now?</vt:lpstr>
      <vt:lpstr>Next Generation Flu Vaccines: WHO PPC</vt:lpstr>
      <vt:lpstr>Main vaccine scenarios of interest</vt:lpstr>
      <vt:lpstr>Modelling Overview</vt:lpstr>
      <vt:lpstr>1. Vaccine Model</vt:lpstr>
      <vt:lpstr>Infection modelling (Based on Dawa et al. (2020))</vt:lpstr>
      <vt:lpstr>2. Epidemic model (Based on Dawa et al. (2020))</vt:lpstr>
      <vt:lpstr>3. Background FOI</vt:lpstr>
      <vt:lpstr>Infections over time</vt:lpstr>
      <vt:lpstr>Aside – infection-derived immunity?</vt:lpstr>
      <vt:lpstr>4. Economic analysis</vt:lpstr>
      <vt:lpstr>All scenarios can be cost-effective, threshold dependent</vt:lpstr>
      <vt:lpstr>All scenarios can be cost-effective, threshold dependent</vt:lpstr>
      <vt:lpstr>Expanding to other countries</vt:lpstr>
      <vt:lpstr>Thanks!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London School of Hygiene  &amp; Tropical Medicine</dc:title>
  <dc:creator>Nick Smith</dc:creator>
  <cp:lastModifiedBy>Naomi  Waterlow</cp:lastModifiedBy>
  <cp:revision>32</cp:revision>
  <dcterms:created xsi:type="dcterms:W3CDTF">2017-08-07T14:02:54Z</dcterms:created>
  <dcterms:modified xsi:type="dcterms:W3CDTF">2022-08-31T13:12:15Z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0x010100D908C6E62334A94BB5CB813FB9F611CC</vt:lpwstr>
  </property>
</Properties>
</file>

<file path=docProps/thumbnail.jpeg>
</file>